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4" r:id="rId5"/>
    <p:sldId id="258" r:id="rId6"/>
    <p:sldId id="262" r:id="rId7"/>
    <p:sldId id="259" r:id="rId8"/>
    <p:sldId id="260" r:id="rId9"/>
    <p:sldId id="261" r:id="rId10"/>
    <p:sldId id="266" r:id="rId11"/>
    <p:sldId id="263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2833" autoAdjust="0"/>
  </p:normalViewPr>
  <p:slideViewPr>
    <p:cSldViewPr snapToGrid="0" snapToObjects="1">
      <p:cViewPr varScale="1">
        <p:scale>
          <a:sx n="97" d="100"/>
          <a:sy n="97" d="100"/>
        </p:scale>
        <p:origin x="5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D11AC-154E-514D-846F-220576CC8967}" type="datetimeFigureOut">
              <a:rPr lang="en-US" smtClean="0"/>
              <a:t>12-May-15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C1577-AEFD-2F41-9FF4-CF50CD28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 </a:t>
            </a:r>
            <a:r>
              <a:rPr lang="en-US" b="0" dirty="0" smtClean="0">
                <a:effectLst/>
              </a:rPr>
              <a:t>image moment </a:t>
            </a:r>
            <a:r>
              <a:rPr lang="en-US" dirty="0" smtClean="0">
                <a:effectLst/>
              </a:rPr>
              <a:t>is a certain particular weighted average of the image pixels' intensities, or a function of such moments, usually chosen to have some attractive property or interpretation.</a:t>
            </a:r>
          </a:p>
          <a:p>
            <a:r>
              <a:rPr lang="en-US" dirty="0" smtClean="0">
                <a:effectLst/>
              </a:rPr>
              <a:t>Hu invariant set consists</a:t>
            </a:r>
            <a:r>
              <a:rPr lang="en-US" baseline="0" dirty="0" smtClean="0">
                <a:effectLst/>
              </a:rPr>
              <a:t> of 7 values, based on the image moments, that are rotation, scale and scew (7</a:t>
            </a:r>
            <a:r>
              <a:rPr lang="en-US" baseline="30000" dirty="0" smtClean="0">
                <a:effectLst/>
              </a:rPr>
              <a:t>th</a:t>
            </a:r>
            <a:r>
              <a:rPr lang="en-US" baseline="0" dirty="0" smtClean="0">
                <a:effectLst/>
              </a:rPr>
              <a:t>) invariant.</a:t>
            </a:r>
            <a:br>
              <a:rPr lang="en-US" baseline="0" dirty="0" smtClean="0">
                <a:effectLst/>
              </a:rPr>
            </a:br>
            <a:r>
              <a:rPr lang="en-US" baseline="0" dirty="0" smtClean="0">
                <a:effectLst/>
              </a:rPr>
              <a:t>Contour matching compares the difference between two contour’s moments and checks whether it’s below certain threshold.</a:t>
            </a:r>
          </a:p>
          <a:p>
            <a:endParaRPr lang="en-US" baseline="0" dirty="0" smtClean="0">
              <a:effectLst/>
            </a:endParaRPr>
          </a:p>
          <a:p>
            <a:r>
              <a:rPr lang="en-US" dirty="0" smtClean="0"/>
              <a:t>A pairwise geometric histogram encodes the probability of geometric co-occurrences between any line and the set of lines defining an object.</a:t>
            </a:r>
          </a:p>
          <a:p>
            <a:r>
              <a:rPr lang="en-US" dirty="0" smtClean="0"/>
              <a:t>To do that, algorithm considers every pair of contour edges</a:t>
            </a:r>
            <a:r>
              <a:rPr lang="en-US" baseline="0" dirty="0" smtClean="0"/>
              <a:t> and calculates the </a:t>
            </a:r>
            <a:r>
              <a:rPr lang="en-US" dirty="0" smtClean="0"/>
              <a:t>angle between the edges and the minimum/maximum distances are determined for every pair (looping through</a:t>
            </a:r>
            <a:r>
              <a:rPr lang="en-US" baseline="0" dirty="0" smtClean="0"/>
              <a:t> all edges)</a:t>
            </a:r>
            <a:r>
              <a:rPr lang="en-US" dirty="0" smtClean="0"/>
              <a:t>. The angle between the edges defines the row of the histogram in which all the bins that correspond to the distance between the calculated minimum and maximum distances are incremented.</a:t>
            </a:r>
            <a:endParaRPr lang="en-US" dirty="0" smtClean="0"/>
          </a:p>
          <a:p>
            <a:r>
              <a:rPr lang="en-US" dirty="0" smtClean="0"/>
              <a:t>Bhattacharyya distance is commonly used to compare difference</a:t>
            </a:r>
            <a:r>
              <a:rPr lang="en-US" baseline="0" dirty="0" smtClean="0"/>
              <a:t> between two sets of probability distributions (N = number of bins, H1, H2 = histograms).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concurrency (avg 1-2 ms, max 12</a:t>
            </a:r>
            <a:r>
              <a:rPr lang="en-US" baseline="0" dirty="0" smtClean="0"/>
              <a:t> ms). Talk about ordering of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7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1500026"/>
            <a:ext cx="10058400" cy="2701795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Human-machine interaction through gesture recognition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50829"/>
            <a:ext cx="10058400" cy="1143000"/>
          </a:xfrm>
        </p:spPr>
        <p:txBody>
          <a:bodyPr/>
          <a:lstStyle/>
          <a:p>
            <a:r>
              <a:rPr lang="en-US" cap="none" dirty="0" smtClean="0"/>
              <a:t>BSc Thesis </a:t>
            </a:r>
            <a:r>
              <a:rPr lang="en-US" cap="none" dirty="0"/>
              <a:t>P</a:t>
            </a:r>
            <a:r>
              <a:rPr lang="en-US" cap="none" dirty="0" smtClean="0"/>
              <a:t>resentation</a:t>
            </a:r>
          </a:p>
          <a:p>
            <a:r>
              <a:rPr lang="en-US" cap="none" dirty="0" smtClean="0"/>
              <a:t>By Dmitrii </a:t>
            </a:r>
            <a:r>
              <a:rPr lang="en-US" cap="none" dirty="0" smtClean="0"/>
              <a:t>C</a:t>
            </a:r>
            <a:r>
              <a:rPr lang="en-US" cap="none" dirty="0" smtClean="0"/>
              <a:t>ucleschin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gesture recognition</a:t>
            </a:r>
            <a:endParaRPr lang="en-US" dirty="0"/>
          </a:p>
        </p:txBody>
      </p:sp>
      <p:pic>
        <p:nvPicPr>
          <p:cNvPr id="4" name="Content Placeholder 3" descr="result-poin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6" y="1904878"/>
            <a:ext cx="4185214" cy="2045799"/>
          </a:xfrm>
        </p:spPr>
      </p:pic>
      <p:pic>
        <p:nvPicPr>
          <p:cNvPr id="5" name="Picture 4" descr="result-op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6" y="4118195"/>
            <a:ext cx="4185214" cy="2044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96296"/>
            <a:ext cx="563176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Separate dynamic gestures in two types: </a:t>
            </a:r>
            <a:r>
              <a:rPr lang="en-US" sz="2400" u="sng" dirty="0" smtClean="0">
                <a:latin typeface="+mj-lt"/>
              </a:rPr>
              <a:t>Wave</a:t>
            </a:r>
            <a:r>
              <a:rPr lang="en-US" sz="2400" dirty="0" smtClean="0">
                <a:latin typeface="+mj-lt"/>
              </a:rPr>
              <a:t> and </a:t>
            </a:r>
            <a:r>
              <a:rPr lang="en-US" sz="2400" u="sng" dirty="0" smtClean="0">
                <a:latin typeface="+mj-lt"/>
              </a:rPr>
              <a:t>Alternation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Analyze frames stored in the buffer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(capped at 35 frames, approximately latest </a:t>
            </a:r>
            <a:r>
              <a:rPr lang="en-US" sz="1600" i="1" dirty="0" smtClean="0">
                <a:latin typeface="+mj-lt"/>
              </a:rPr>
              <a:t>~2 seconds)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Extract features of interest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(e.g. gesture recognized, joint positions, etc.)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Check whether these features satisfy any dynamic gesture</a:t>
            </a:r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Content Placeholder 3" descr="cpu-profil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6" y="2045555"/>
            <a:ext cx="5514192" cy="4039235"/>
          </a:xfrm>
        </p:spPr>
      </p:pic>
      <p:pic>
        <p:nvPicPr>
          <p:cNvPr id="5" name="Picture 4" descr="memory-deta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50" y="4048126"/>
            <a:ext cx="5554539" cy="2036664"/>
          </a:xfrm>
          <a:prstGeom prst="rect">
            <a:avLst/>
          </a:prstGeom>
        </p:spPr>
      </p:pic>
      <p:pic>
        <p:nvPicPr>
          <p:cNvPr id="6" name="Picture 5" descr="memory-profil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50" y="2045555"/>
            <a:ext cx="5554539" cy="17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Quick demonstration?</a:t>
            </a:r>
            <a:endParaRPr lang="en-US" sz="6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2200629"/>
            <a:ext cx="7612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Successfully implemented real-time,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quite robust gesture recognition system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Can be easily adapted to a custom gesture set</a:t>
            </a:r>
          </a:p>
          <a:p>
            <a:endParaRPr lang="en-US" sz="20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Modular design allows to swap Kinect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for another sensor or tweak logic easily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Success rate for recorded gestures reaches 90+%</a:t>
            </a:r>
            <a:endParaRPr lang="en-US" sz="2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607" y="2200629"/>
            <a:ext cx="3999074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Thank you!</a:t>
            </a:r>
            <a:br>
              <a:rPr lang="en-US" sz="6600" dirty="0" smtClean="0"/>
            </a:br>
            <a:r>
              <a:rPr lang="en-US" sz="6600" dirty="0" smtClean="0"/>
              <a:t>Any questions?</a:t>
            </a:r>
            <a:endParaRPr lang="en-US" sz="6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2237"/>
            <a:ext cx="83515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Communicating underwater can be </a:t>
            </a:r>
            <a:r>
              <a:rPr lang="en-US" sz="2400" dirty="0" smtClean="0">
                <a:latin typeface="+mj-lt"/>
              </a:rPr>
              <a:t>complicated</a:t>
            </a:r>
            <a:endParaRPr lang="en-US" sz="2400" dirty="0" smtClean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</a:t>
            </a:r>
            <a:r>
              <a:rPr lang="en-US" sz="2000" dirty="0" smtClean="0">
                <a:latin typeface="+mj-lt"/>
              </a:rPr>
              <a:t>the divers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the divers and their devices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the divers and the ground crew</a:t>
            </a: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“Traditional” input </a:t>
            </a:r>
            <a:r>
              <a:rPr lang="en-US" sz="2400" dirty="0">
                <a:latin typeface="+mj-lt"/>
              </a:rPr>
              <a:t>methods can’t be </a:t>
            </a:r>
            <a:r>
              <a:rPr lang="en-US" sz="2400" dirty="0" smtClean="0">
                <a:latin typeface="+mj-lt"/>
              </a:rPr>
              <a:t>used</a:t>
            </a:r>
            <a:endParaRPr lang="en-US" sz="2400" dirty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Often, </a:t>
            </a:r>
            <a:r>
              <a:rPr lang="en-US" sz="2400" dirty="0" smtClean="0">
                <a:latin typeface="+mj-lt"/>
              </a:rPr>
              <a:t>the equipment </a:t>
            </a:r>
            <a:r>
              <a:rPr lang="en-US" sz="2400" dirty="0">
                <a:latin typeface="+mj-lt"/>
              </a:rPr>
              <a:t>is bulky and can put diver at </a:t>
            </a:r>
            <a:r>
              <a:rPr lang="en-US" sz="2400" dirty="0" smtClean="0">
                <a:latin typeface="+mj-lt"/>
              </a:rPr>
              <a:t>risk</a:t>
            </a: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Need easier, more natural way to interact with the devices: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how about </a:t>
            </a:r>
            <a:r>
              <a:rPr lang="en-US" sz="2400" b="1" dirty="0" smtClean="0">
                <a:latin typeface="+mj-lt"/>
              </a:rPr>
              <a:t>gesture recognition</a:t>
            </a:r>
            <a:r>
              <a:rPr lang="en-US" sz="2400" dirty="0" smtClean="0">
                <a:latin typeface="+mj-lt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031" y="1852237"/>
            <a:ext cx="3113649" cy="20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89613"/>
            <a:ext cx="680407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Research on natural interactions with robots shows higher emotional feedback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(First picture</a:t>
            </a:r>
            <a:r>
              <a:rPr lang="en-US" sz="1600" i="1" dirty="0" smtClean="0">
                <a:latin typeface="+mj-lt"/>
              </a:rPr>
              <a:t>: Robot Aurora to help children with autism)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Gesture control in appliances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(Samsung Smart TV, Xbox + Kinect, </a:t>
            </a:r>
            <a:r>
              <a:rPr lang="en-US" sz="1600" i="1" dirty="0" err="1" smtClean="0">
                <a:latin typeface="+mj-lt"/>
              </a:rPr>
              <a:t>Myo</a:t>
            </a:r>
            <a:r>
              <a:rPr lang="en-US" sz="1600" i="1" dirty="0" smtClean="0">
                <a:latin typeface="+mj-lt"/>
              </a:rPr>
              <a:t> armband, Leap Motion)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Chinese-American sign language translator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Handpose: fully articulated hand </a:t>
            </a:r>
            <a:r>
              <a:rPr lang="en-US" sz="2400" dirty="0" smtClean="0">
                <a:latin typeface="+mj-lt"/>
              </a:rPr>
              <a:t>tracking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(Second </a:t>
            </a:r>
            <a:r>
              <a:rPr lang="en-US" sz="1600" i="1" dirty="0">
                <a:latin typeface="+mj-lt"/>
              </a:rPr>
              <a:t>picture: </a:t>
            </a:r>
            <a:r>
              <a:rPr lang="en-US" sz="1600" i="1" dirty="0" smtClean="0">
                <a:latin typeface="+mj-lt"/>
              </a:rPr>
              <a:t>Screenshot from the announcement)</a:t>
            </a:r>
            <a:endParaRPr lang="en-US" sz="1600" i="1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680" y="1989613"/>
            <a:ext cx="25400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0170" r="65577"/>
          <a:stretch/>
        </p:blipFill>
        <p:spPr>
          <a:xfrm>
            <a:off x="8615681" y="3974772"/>
            <a:ext cx="2540000" cy="1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48431"/>
            <a:ext cx="10058400" cy="4496451"/>
          </a:xfrm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Kinect </a:t>
            </a:r>
            <a:r>
              <a:rPr lang="en-US" sz="2400" dirty="0" smtClean="0">
                <a:latin typeface="+mj-lt"/>
              </a:rPr>
              <a:t>v2.0 sensor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Windows 8+</a:t>
            </a:r>
          </a:p>
          <a:p>
            <a:pPr lvl="1">
              <a:buFont typeface="Arial" charset="0"/>
              <a:buChar char="•"/>
            </a:pPr>
            <a:r>
              <a:rPr lang="en-US" sz="2400" dirty="0" err="1" smtClean="0">
                <a:latin typeface="+mj-lt"/>
              </a:rPr>
              <a:t>EmguCV</a:t>
            </a:r>
            <a:r>
              <a:rPr lang="en-US" sz="2400" dirty="0" smtClean="0">
                <a:latin typeface="+mj-lt"/>
              </a:rPr>
              <a:t> (</a:t>
            </a:r>
            <a:r>
              <a:rPr lang="en-US" sz="2400" dirty="0" err="1" smtClean="0">
                <a:latin typeface="+mj-lt"/>
              </a:rPr>
              <a:t>OpenCV</a:t>
            </a:r>
            <a:r>
              <a:rPr lang="en-US" sz="2400" dirty="0" smtClean="0">
                <a:latin typeface="+mj-lt"/>
              </a:rPr>
              <a:t> for C#)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&gt; 4 GB RAM, USB 3.0 controller</a:t>
            </a:r>
          </a:p>
          <a:p>
            <a:pPr lvl="1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Kinect </a:t>
            </a:r>
            <a:r>
              <a:rPr lang="en-US" dirty="0" smtClean="0">
                <a:latin typeface="+mj-lt"/>
              </a:rPr>
              <a:t>should be </a:t>
            </a:r>
            <a:r>
              <a:rPr lang="en-US" dirty="0">
                <a:latin typeface="+mj-lt"/>
              </a:rPr>
              <a:t>positioned to minimize the </a:t>
            </a:r>
            <a:r>
              <a:rPr lang="en-US" dirty="0" smtClean="0">
                <a:latin typeface="+mj-lt"/>
              </a:rPr>
              <a:t>noise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j-lt"/>
              </a:rPr>
              <a:t>Only one user is present, located </a:t>
            </a:r>
            <a:r>
              <a:rPr lang="en-US" dirty="0">
                <a:latin typeface="+mj-lt"/>
              </a:rPr>
              <a:t>directly in front of the </a:t>
            </a:r>
            <a:r>
              <a:rPr lang="en-US" dirty="0" smtClean="0">
                <a:latin typeface="+mj-lt"/>
              </a:rPr>
              <a:t>sensor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dirty="0">
                <a:latin typeface="+mj-lt"/>
              </a:rPr>
              <a:t>View is not obstructed by any object in front of the </a:t>
            </a:r>
            <a:r>
              <a:rPr lang="en-US" dirty="0" smtClean="0">
                <a:latin typeface="+mj-lt"/>
              </a:rPr>
              <a:t>user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j-lt"/>
              </a:rPr>
              <a:t>Hand should be extended </a:t>
            </a:r>
            <a:r>
              <a:rPr lang="en-US" dirty="0">
                <a:latin typeface="+mj-lt"/>
              </a:rPr>
              <a:t>in front of the </a:t>
            </a:r>
            <a:r>
              <a:rPr lang="en-US" dirty="0" smtClean="0">
                <a:latin typeface="+mj-lt"/>
              </a:rPr>
              <a:t>body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j-lt"/>
              </a:rPr>
              <a:t>Avoid fast movement (due to the motion blur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2185704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set</a:t>
            </a:r>
            <a:endParaRPr lang="en-US" dirty="0"/>
          </a:p>
        </p:txBody>
      </p:sp>
      <p:pic>
        <p:nvPicPr>
          <p:cNvPr id="4" name="Content Placeholder 3" descr="static-gesturese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2488397"/>
            <a:ext cx="3380590" cy="3380590"/>
          </a:xfrm>
        </p:spPr>
      </p:pic>
      <p:pic>
        <p:nvPicPr>
          <p:cNvPr id="5" name="Picture 4" descr="dynamic-gesture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13" y="2488397"/>
            <a:ext cx="4508300" cy="3245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0445" y="1965177"/>
            <a:ext cx="10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Static</a:t>
            </a:r>
            <a:r>
              <a:rPr lang="en-US" dirty="0" smtClean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1574" y="1965177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Dynamic</a:t>
            </a:r>
            <a:r>
              <a:rPr lang="en-US" smtClean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processing</a:t>
            </a:r>
            <a:endParaRPr lang="en-US" dirty="0"/>
          </a:p>
        </p:txBody>
      </p:sp>
      <p:pic>
        <p:nvPicPr>
          <p:cNvPr id="4" name="Content Placeholder 3" descr="depth-fra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54" y="2451290"/>
            <a:ext cx="3970426" cy="3306051"/>
          </a:xfrm>
        </p:spPr>
      </p:pic>
      <p:sp>
        <p:nvSpPr>
          <p:cNvPr id="5" name="TextBox 4"/>
          <p:cNvSpPr txBox="1"/>
          <p:nvPr/>
        </p:nvSpPr>
        <p:spPr>
          <a:xfrm>
            <a:off x="1097280" y="2334601"/>
            <a:ext cx="57724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Initialize multi-source frame reader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Get depth and body frames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Save depth frame to a buffer</a:t>
            </a: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Extract relevant joint coordinates and convert them to 2D space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segmentation</a:t>
            </a:r>
            <a:endParaRPr lang="en-US" dirty="0"/>
          </a:p>
        </p:txBody>
      </p:sp>
      <p:pic>
        <p:nvPicPr>
          <p:cNvPr id="4" name="Content Placeholder 3" descr="hand-mas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37" y="2001336"/>
            <a:ext cx="1221443" cy="1249046"/>
          </a:xfrm>
        </p:spPr>
      </p:pic>
      <p:pic>
        <p:nvPicPr>
          <p:cNvPr id="5" name="Picture 4" descr="hand-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77" y="1984293"/>
            <a:ext cx="1221443" cy="1283132"/>
          </a:xfrm>
          <a:prstGeom prst="rect">
            <a:avLst/>
          </a:prstGeom>
        </p:spPr>
      </p:pic>
      <p:pic>
        <p:nvPicPr>
          <p:cNvPr id="7" name="Picture 6" descr="hand-recogniz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27" y="3531401"/>
            <a:ext cx="4191054" cy="2201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2001336"/>
            <a:ext cx="61358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Extract relevant region using </a:t>
            </a:r>
            <a:r>
              <a:rPr lang="en-US" sz="2400" b="1" dirty="0" smtClean="0">
                <a:latin typeface="+mj-lt"/>
              </a:rPr>
              <a:t>Flood Fill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Find center point using maximum value of </a:t>
            </a:r>
            <a:r>
              <a:rPr lang="en-US" sz="2400" b="1" dirty="0" smtClean="0">
                <a:latin typeface="+mj-lt"/>
              </a:rPr>
              <a:t>Distance Transform 2D</a:t>
            </a:r>
            <a:br>
              <a:rPr lang="en-US" sz="2400" b="1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(If more than one, get closest to Kinect’s approximation)</a:t>
            </a:r>
            <a:br>
              <a:rPr lang="en-US" sz="1600" i="1" dirty="0" smtClean="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Draw an inner circle with radius </a:t>
            </a:r>
            <a:r>
              <a:rPr lang="en-US" sz="2400" i="1" dirty="0" smtClean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(No more than n/30 black dots)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Draw an outer circle with </a:t>
            </a:r>
            <a:r>
              <a:rPr lang="en-US" sz="2400" i="1" dirty="0" smtClean="0">
                <a:latin typeface="+mj-lt"/>
              </a:rPr>
              <a:t>R = 1.6 * r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 recognition</a:t>
            </a:r>
            <a:endParaRPr lang="en-US" dirty="0"/>
          </a:p>
        </p:txBody>
      </p:sp>
      <p:pic>
        <p:nvPicPr>
          <p:cNvPr id="6" name="Content Placeholder 5" descr="inferred-finger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" r="59128" b="49395"/>
          <a:stretch/>
        </p:blipFill>
        <p:spPr>
          <a:xfrm>
            <a:off x="9641156" y="3203502"/>
            <a:ext cx="1479355" cy="1567035"/>
          </a:xfrm>
        </p:spPr>
      </p:pic>
      <p:pic>
        <p:nvPicPr>
          <p:cNvPr id="8" name="Content Placeholder 3" descr="hand-contr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4" t="1" r="-738" b="48408"/>
          <a:stretch/>
        </p:blipFill>
        <p:spPr>
          <a:xfrm>
            <a:off x="9706708" y="1749084"/>
            <a:ext cx="1448972" cy="1559413"/>
          </a:xfrm>
          <a:prstGeom prst="rect">
            <a:avLst/>
          </a:prstGeom>
        </p:spPr>
      </p:pic>
      <p:pic>
        <p:nvPicPr>
          <p:cNvPr id="9" name="Content Placeholder 5" descr="inferred-finger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4" t="-381" r="4392" b="50024"/>
          <a:stretch/>
        </p:blipFill>
        <p:spPr>
          <a:xfrm>
            <a:off x="9641156" y="4665030"/>
            <a:ext cx="1547447" cy="15476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7280" y="2001336"/>
            <a:ext cx="8543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Analyze values outside of the outer circle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Detect regions from the remaining pixels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Locate the tip and base of every finger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If a region is too wide, classify it as multiple fingers</a:t>
            </a:r>
          </a:p>
        </p:txBody>
      </p:sp>
      <p:pic>
        <p:nvPicPr>
          <p:cNvPr id="11" name="Picture 10" descr="Screen Shot 2015-05-12 at 3.48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2" y="4975065"/>
            <a:ext cx="3183095" cy="916870"/>
          </a:xfrm>
          <a:prstGeom prst="rect">
            <a:avLst/>
          </a:prstGeom>
        </p:spPr>
      </p:pic>
      <p:pic>
        <p:nvPicPr>
          <p:cNvPr id="12" name="Picture 11" descr="Screen Shot 2015-05-12 at 3.49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12" y="4942968"/>
            <a:ext cx="2654189" cy="9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2334601"/>
            <a:ext cx="65813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Finger number matching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Contour </a:t>
            </a:r>
            <a:r>
              <a:rPr lang="en-US" sz="2400" dirty="0" smtClean="0">
                <a:latin typeface="+mj-lt"/>
              </a:rPr>
              <a:t>matching using Hu moments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Pair-wise geometric histogram comparison</a:t>
            </a:r>
            <a:br>
              <a:rPr lang="en-US" sz="2400" dirty="0">
                <a:latin typeface="+mj-lt"/>
              </a:rPr>
            </a:br>
            <a:r>
              <a:rPr lang="en-US" i="1" dirty="0">
                <a:latin typeface="+mj-lt"/>
              </a:rPr>
              <a:t>(using Bhattacharyya distance)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7" name="Picture 6" descr="Screen Shot 2015-05-11 at 8.43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41" y="2165288"/>
            <a:ext cx="3226777" cy="1706013"/>
          </a:xfrm>
          <a:prstGeom prst="rect">
            <a:avLst/>
          </a:prstGeom>
        </p:spPr>
      </p:pic>
      <p:pic>
        <p:nvPicPr>
          <p:cNvPr id="8" name="Picture 7" descr="Screen Shot 2015-05-11 at 8.43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6" y="4698916"/>
            <a:ext cx="4653381" cy="1222817"/>
          </a:xfrm>
          <a:prstGeom prst="rect">
            <a:avLst/>
          </a:prstGeom>
        </p:spPr>
      </p:pic>
      <p:pic>
        <p:nvPicPr>
          <p:cNvPr id="9" name="Content Placeholder 5" descr="inferred-finger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1"/>
          <a:stretch/>
        </p:blipFill>
        <p:spPr>
          <a:xfrm>
            <a:off x="9790918" y="2334601"/>
            <a:ext cx="1800665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goe UI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1390</TotalTime>
  <Words>365</Words>
  <Application>Microsoft Office PowerPoint</Application>
  <PresentationFormat>Widescreen</PresentationFormat>
  <Paragraphs>98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 Light</vt:lpstr>
      <vt:lpstr>Segoe UI Semilight</vt:lpstr>
      <vt:lpstr>Retrospect</vt:lpstr>
      <vt:lpstr>Human-machine interaction through gesture recognition</vt:lpstr>
      <vt:lpstr>Motivation</vt:lpstr>
      <vt:lpstr>State of the art</vt:lpstr>
      <vt:lpstr>Setup</vt:lpstr>
      <vt:lpstr>Gesture set</vt:lpstr>
      <vt:lpstr>Frame processing</vt:lpstr>
      <vt:lpstr>Hand segmentation</vt:lpstr>
      <vt:lpstr>Finger recognition</vt:lpstr>
      <vt:lpstr>Gesture recognition</vt:lpstr>
      <vt:lpstr>Dynamic gesture recognition</vt:lpstr>
      <vt:lpstr>Performance</vt:lpstr>
      <vt:lpstr>Quick demonstration?</vt:lpstr>
      <vt:lpstr>Conclusion</vt:lpstr>
      <vt:lpstr>Thank you! 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Human-machine interaction through gesture recognition</dc:title>
  <dc:creator>Dmitrii Cucleschin</dc:creator>
  <cp:lastModifiedBy>Dmitrii Cucleschin</cp:lastModifiedBy>
  <cp:revision>39</cp:revision>
  <dcterms:created xsi:type="dcterms:W3CDTF">2015-05-11T18:11:53Z</dcterms:created>
  <dcterms:modified xsi:type="dcterms:W3CDTF">2015-05-12T18:14:02Z</dcterms:modified>
</cp:coreProperties>
</file>